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7A8114-2610-48A7-827C-9FEA5A4D9CEF}" type="datetimeFigureOut">
              <a:rPr lang="es-CO" smtClean="0"/>
              <a:t>26/11/2015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5669604-68CD-48E1-A3EC-3C3DA340C8E8}"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A8114-2610-48A7-827C-9FEA5A4D9CEF}" type="datetimeFigureOut">
              <a:rPr lang="es-CO" smtClean="0"/>
              <a:t>26/11/2015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69604-68CD-48E1-A3EC-3C3DA340C8E8}"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brujelia.esperanz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3ShVeJWNU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legio.redp.edu.co/nuevaesperanza/images/stories/iconos/banner1.png"/>
          <p:cNvPicPr>
            <a:picLocks noChangeAspect="1" noChangeArrowheads="1"/>
          </p:cNvPicPr>
          <p:nvPr/>
        </p:nvPicPr>
        <p:blipFill>
          <a:blip r:embed="rId2" cstate="print"/>
          <a:srcRect/>
          <a:stretch>
            <a:fillRect/>
          </a:stretch>
        </p:blipFill>
        <p:spPr bwMode="auto">
          <a:xfrm>
            <a:off x="1259632" y="764704"/>
            <a:ext cx="6767015" cy="3744416"/>
          </a:xfrm>
          <a:prstGeom prst="rect">
            <a:avLst/>
          </a:prstGeom>
          <a:noFill/>
        </p:spPr>
      </p:pic>
      <p:sp>
        <p:nvSpPr>
          <p:cNvPr id="5" name="4 Rectángulo"/>
          <p:cNvSpPr/>
          <p:nvPr/>
        </p:nvSpPr>
        <p:spPr>
          <a:xfrm>
            <a:off x="2267744" y="4797152"/>
            <a:ext cx="4896544" cy="1015663"/>
          </a:xfrm>
          <a:prstGeom prst="rect">
            <a:avLst/>
          </a:prstGeom>
          <a:noFill/>
        </p:spPr>
        <p:txBody>
          <a:bodyPr wrap="square" lIns="91440" tIns="45720" rIns="91440" bIns="45720">
            <a:spAutoFit/>
          </a:bodyPr>
          <a:lstStyle/>
          <a:p>
            <a:pPr algn="ctr"/>
            <a:r>
              <a:rPr lang="es-E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Profe Brujelia</a:t>
            </a:r>
            <a:endParaRPr lang="es-E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5 Rectángulo"/>
          <p:cNvSpPr/>
          <p:nvPr/>
        </p:nvSpPr>
        <p:spPr>
          <a:xfrm>
            <a:off x="2051720" y="2996952"/>
            <a:ext cx="5256584" cy="129614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7" name="Rectangle 3"/>
          <p:cNvSpPr>
            <a:spLocks noChangeArrowheads="1"/>
          </p:cNvSpPr>
          <p:nvPr/>
        </p:nvSpPr>
        <p:spPr bwMode="auto">
          <a:xfrm>
            <a:off x="2411760" y="3140968"/>
            <a:ext cx="47525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Arial" pitchFamily="34" charset="0"/>
              </a:rPr>
              <a:t>Colegio Nueva Esperanza I.E.D.</a:t>
            </a:r>
            <a:endParaRPr kumimoji="0" lang="es-CO" sz="20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000" b="0" i="1" u="none" strike="noStrike" cap="none" normalizeH="0" baseline="0" dirty="0" smtClean="0">
                <a:ln>
                  <a:noFill/>
                </a:ln>
                <a:solidFill>
                  <a:schemeClr val="tx2">
                    <a:lumMod val="75000"/>
                  </a:schemeClr>
                </a:solidFill>
                <a:effectLst/>
                <a:latin typeface="Calibri" pitchFamily="34" charset="0"/>
                <a:ea typeface="Times New Roman" pitchFamily="18" charset="0"/>
                <a:cs typeface="Arial" pitchFamily="34" charset="0"/>
              </a:rPr>
              <a:t>PEI: La ciencia y la tecnología como fundamento de apropiación del territorio</a:t>
            </a:r>
            <a:endParaRPr kumimoji="0" lang="es-CO" sz="20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rotWithShape="1">
          <a:blip r:embed="rId2" cstate="print"/>
          <a:srcRect l="8826" t="16971" r="47895" b="42978"/>
          <a:stretch/>
        </p:blipFill>
        <p:spPr bwMode="auto">
          <a:xfrm>
            <a:off x="1547664" y="1412776"/>
            <a:ext cx="5832648" cy="3600400"/>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1259632" y="5013176"/>
            <a:ext cx="6624736" cy="1323439"/>
          </a:xfrm>
          <a:prstGeom prst="rect">
            <a:avLst/>
          </a:prstGeom>
          <a:noFill/>
        </p:spPr>
        <p:txBody>
          <a:bodyPr wrap="square" rtlCol="0">
            <a:spAutoFit/>
          </a:bodyPr>
          <a:lstStyle/>
          <a:p>
            <a:pPr algn="just"/>
            <a:r>
              <a:rPr lang="es-CO" sz="2000" dirty="0" smtClean="0">
                <a:solidFill>
                  <a:schemeClr val="tx2">
                    <a:lumMod val="75000"/>
                  </a:schemeClr>
                </a:solidFill>
              </a:rPr>
              <a:t>Personaje, títere </a:t>
            </a:r>
            <a:r>
              <a:rPr lang="es-CO" sz="2000" dirty="0">
                <a:solidFill>
                  <a:schemeClr val="tx2">
                    <a:lumMod val="75000"/>
                  </a:schemeClr>
                </a:solidFill>
              </a:rPr>
              <a:t>quien a través de narraciones de su experiencia, muestra a los niños diversos escenarios que destacan la formación de valores, la comunicación asertiva y el cuidado ambiental. </a:t>
            </a:r>
          </a:p>
        </p:txBody>
      </p:sp>
      <p:sp>
        <p:nvSpPr>
          <p:cNvPr id="6" name="5 Rectángulo"/>
          <p:cNvSpPr/>
          <p:nvPr/>
        </p:nvSpPr>
        <p:spPr>
          <a:xfrm>
            <a:off x="1547664" y="260648"/>
            <a:ext cx="5904656" cy="1015663"/>
          </a:xfrm>
          <a:prstGeom prst="rect">
            <a:avLst/>
          </a:prstGeom>
          <a:noFill/>
        </p:spPr>
        <p:txBody>
          <a:bodyPr wrap="square" lIns="91440" tIns="45720" rIns="91440" bIns="45720">
            <a:spAutoFit/>
          </a:bodyPr>
          <a:lstStyle/>
          <a:p>
            <a:pPr algn="ctr"/>
            <a:r>
              <a:rPr lang="es-E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YO Soy Brujelia</a:t>
            </a:r>
            <a:endParaRPr lang="es-E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lgn="just"/>
            <a:r>
              <a:rPr lang="es-CO" dirty="0">
                <a:solidFill>
                  <a:schemeClr val="tx2">
                    <a:lumMod val="75000"/>
                  </a:schemeClr>
                </a:solidFill>
              </a:rPr>
              <a:t>La aparición de </a:t>
            </a:r>
            <a:r>
              <a:rPr lang="es-CO" i="1" dirty="0">
                <a:solidFill>
                  <a:schemeClr val="tx2">
                    <a:lumMod val="75000"/>
                  </a:schemeClr>
                </a:solidFill>
              </a:rPr>
              <a:t>Brujelia</a:t>
            </a:r>
            <a:r>
              <a:rPr lang="es-CO" dirty="0">
                <a:solidFill>
                  <a:schemeClr val="tx2">
                    <a:lumMod val="75000"/>
                  </a:schemeClr>
                </a:solidFill>
              </a:rPr>
              <a:t> en el espacio digital, exige una apuesta de los docentes de primaria del Colegio Nueva Esperanza, para ofrecer una actividad pedagógica en un entorno tecnomediado, donde los estudiantes encargados de la propuesta, organizados en grupos: unos trabajan a fondo el guion, unos actúan e interpretan los diálogos, otros el manejo de cámara y edición,  y otros la creación de escenografías y utilería, así como algunos en la difusión a través de internet como medio de visualización de la propuesta. </a:t>
            </a:r>
          </a:p>
        </p:txBody>
      </p:sp>
      <p:sp>
        <p:nvSpPr>
          <p:cNvPr id="5" name="4 Rectángulo"/>
          <p:cNvSpPr/>
          <p:nvPr/>
        </p:nvSpPr>
        <p:spPr>
          <a:xfrm>
            <a:off x="2051720" y="332656"/>
            <a:ext cx="4403450"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Brujelia Digital</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565104"/>
          </a:xfrm>
        </p:spPr>
        <p:txBody>
          <a:bodyPr>
            <a:normAutofit fontScale="92500"/>
          </a:bodyPr>
          <a:lstStyle/>
          <a:p>
            <a:pPr algn="just"/>
            <a:r>
              <a:rPr lang="es-CO" dirty="0">
                <a:solidFill>
                  <a:schemeClr val="tx2">
                    <a:lumMod val="75000"/>
                  </a:schemeClr>
                </a:solidFill>
              </a:rPr>
              <a:t>Crear un audiovisual que logra articular las actividades artísticas, con la producción escrita y la tecnología, es como nace la historia de </a:t>
            </a:r>
            <a:r>
              <a:rPr lang="es-CO" i="1" dirty="0">
                <a:solidFill>
                  <a:schemeClr val="tx2">
                    <a:lumMod val="75000"/>
                  </a:schemeClr>
                </a:solidFill>
              </a:rPr>
              <a:t>Brujelia</a:t>
            </a:r>
            <a:r>
              <a:rPr lang="es-CO" dirty="0">
                <a:solidFill>
                  <a:schemeClr val="tx2">
                    <a:lumMod val="75000"/>
                  </a:schemeClr>
                </a:solidFill>
              </a:rPr>
              <a:t>, bruja docente que después de sus clases utiliza la magia (Efectos especiales en computador) y la oralidad para enseñarles a los estudiantes el valor de la convivencia.  Esto lo hace a través de un cuento que ella a su manera lo sabe contar, dejando una enseñanza, cada clase es un cuento.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lgn="just"/>
            <a:r>
              <a:rPr lang="es-CO" dirty="0">
                <a:solidFill>
                  <a:schemeClr val="tx2">
                    <a:lumMod val="75000"/>
                  </a:schemeClr>
                </a:solidFill>
              </a:rPr>
              <a:t>Ahora el Colegio Nueva Esperanza espera ampliar la oferta de casos y cuentos de la Profe Brujelia, ampliar el escenario tecnológico- artístico que fomenta valores para que más niños y niñas participen y se empoderen de la producción audiovisual desde su relato, para convertirse en una serie estructurada alrededor de la convivencia, que aporte a la comunidad Educativa el fortalecimiento del trabajo en equipo, la participación, resolución de conflictos y cuidado del medio ambiente desde la construcción de una sana convivencia.</a:t>
            </a:r>
          </a:p>
          <a:p>
            <a:endParaRPr lang="es-CO" dirty="0"/>
          </a:p>
        </p:txBody>
      </p:sp>
      <p:sp>
        <p:nvSpPr>
          <p:cNvPr id="4" name="3 Rectángulo"/>
          <p:cNvSpPr/>
          <p:nvPr/>
        </p:nvSpPr>
        <p:spPr>
          <a:xfrm>
            <a:off x="1115616" y="476672"/>
            <a:ext cx="6912768" cy="923330"/>
          </a:xfrm>
          <a:prstGeom prst="rect">
            <a:avLst/>
          </a:prstGeom>
          <a:noFill/>
        </p:spPr>
        <p:txBody>
          <a:bodyPr wrap="squar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 que quiere Brujelia</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grandespymes.com.ar/wp-content/uploads/2015/08/facebook-me-gusta1.jpg"/>
          <p:cNvPicPr>
            <a:picLocks noChangeAspect="1" noChangeArrowheads="1"/>
          </p:cNvPicPr>
          <p:nvPr/>
        </p:nvPicPr>
        <p:blipFill>
          <a:blip r:embed="rId2" cstate="print"/>
          <a:srcRect/>
          <a:stretch>
            <a:fillRect/>
          </a:stretch>
        </p:blipFill>
        <p:spPr bwMode="auto">
          <a:xfrm>
            <a:off x="1187624" y="2060848"/>
            <a:ext cx="6840760" cy="3847928"/>
          </a:xfrm>
          <a:prstGeom prst="rect">
            <a:avLst/>
          </a:prstGeom>
          <a:noFill/>
        </p:spPr>
      </p:pic>
      <p:sp>
        <p:nvSpPr>
          <p:cNvPr id="6" name="5 CuadroTexto"/>
          <p:cNvSpPr txBox="1"/>
          <p:nvPr/>
        </p:nvSpPr>
        <p:spPr>
          <a:xfrm>
            <a:off x="1115616" y="5517232"/>
            <a:ext cx="7056784" cy="800219"/>
          </a:xfrm>
          <a:prstGeom prst="rect">
            <a:avLst/>
          </a:prstGeom>
          <a:noFill/>
        </p:spPr>
        <p:txBody>
          <a:bodyPr wrap="square" rtlCol="0">
            <a:spAutoFit/>
          </a:bodyPr>
          <a:lstStyle/>
          <a:p>
            <a:r>
              <a:rPr lang="es-CO" sz="2800" u="sng" dirty="0">
                <a:hlinkClick r:id="rId3"/>
              </a:rPr>
              <a:t>https://www.facebook.com/brujelia.esperanza</a:t>
            </a:r>
            <a:endParaRPr lang="es-CO" sz="2800" dirty="0"/>
          </a:p>
          <a:p>
            <a:endParaRPr lang="es-CO" dirty="0"/>
          </a:p>
        </p:txBody>
      </p:sp>
      <p:sp>
        <p:nvSpPr>
          <p:cNvPr id="7" name="6 Rectángulo"/>
          <p:cNvSpPr/>
          <p:nvPr/>
        </p:nvSpPr>
        <p:spPr>
          <a:xfrm>
            <a:off x="683568" y="548680"/>
            <a:ext cx="8064896" cy="923330"/>
          </a:xfrm>
          <a:prstGeom prst="rect">
            <a:avLst/>
          </a:prstGeom>
          <a:noFill/>
        </p:spPr>
        <p:txBody>
          <a:bodyPr wrap="squar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Aquí esta presente Brujelia</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45224"/>
            <a:ext cx="8229600" cy="1143000"/>
          </a:xfrm>
        </p:spPr>
        <p:txBody>
          <a:bodyPr>
            <a:normAutofit fontScale="90000"/>
          </a:bodyPr>
          <a:lstStyle/>
          <a:p>
            <a:r>
              <a:rPr lang="es-CO" sz="3100" u="sng" dirty="0">
                <a:hlinkClick r:id="rId2"/>
              </a:rPr>
              <a:t>http://www.youtube.com/watch?v=-3ShVeJWNUA</a:t>
            </a:r>
            <a:r>
              <a:rPr lang="es-CO" dirty="0"/>
              <a:t/>
            </a:r>
            <a:br>
              <a:rPr lang="es-CO" dirty="0"/>
            </a:br>
            <a:endParaRPr lang="es-CO" dirty="0"/>
          </a:p>
        </p:txBody>
      </p:sp>
      <p:pic>
        <p:nvPicPr>
          <p:cNvPr id="19458" name="Picture 2" descr="http://conexiones.digital/wp-content/uploads/2015/09/YouTube-1.jpeg"/>
          <p:cNvPicPr>
            <a:picLocks noChangeAspect="1" noChangeArrowheads="1"/>
          </p:cNvPicPr>
          <p:nvPr/>
        </p:nvPicPr>
        <p:blipFill>
          <a:blip r:embed="rId3" cstate="print"/>
          <a:srcRect/>
          <a:stretch>
            <a:fillRect/>
          </a:stretch>
        </p:blipFill>
        <p:spPr bwMode="auto">
          <a:xfrm>
            <a:off x="611560" y="260648"/>
            <a:ext cx="8040893" cy="48245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lesaka.net/files/2013/02/eraikitzen.gif"/>
          <p:cNvPicPr>
            <a:picLocks noChangeAspect="1" noChangeArrowheads="1"/>
          </p:cNvPicPr>
          <p:nvPr/>
        </p:nvPicPr>
        <p:blipFill>
          <a:blip r:embed="rId2" cstate="print"/>
          <a:srcRect/>
          <a:stretch>
            <a:fillRect/>
          </a:stretch>
        </p:blipFill>
        <p:spPr bwMode="auto">
          <a:xfrm>
            <a:off x="1403648" y="1308294"/>
            <a:ext cx="6624736" cy="4936078"/>
          </a:xfrm>
          <a:prstGeom prst="rect">
            <a:avLst/>
          </a:prstGeom>
          <a:noFill/>
        </p:spPr>
      </p:pic>
      <p:sp>
        <p:nvSpPr>
          <p:cNvPr id="5" name="4 Rectángulo"/>
          <p:cNvSpPr/>
          <p:nvPr/>
        </p:nvSpPr>
        <p:spPr>
          <a:xfrm>
            <a:off x="611560" y="476672"/>
            <a:ext cx="8064896" cy="923330"/>
          </a:xfrm>
          <a:prstGeom prst="rect">
            <a:avLst/>
          </a:prstGeom>
          <a:noFill/>
        </p:spPr>
        <p:txBody>
          <a:bodyPr wrap="squar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Brujelia te espera </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4.bp.blogspot.com/_YxRMQROVEwY/SrbMLINv4gI/AAAAAAAAAKI/5xHRQHEgZP8/s1600/primaria5.jpg"/>
          <p:cNvPicPr>
            <a:picLocks noChangeAspect="1" noChangeArrowheads="1"/>
          </p:cNvPicPr>
          <p:nvPr/>
        </p:nvPicPr>
        <p:blipFill>
          <a:blip r:embed="rId2" cstate="print"/>
          <a:srcRect/>
          <a:stretch>
            <a:fillRect/>
          </a:stretch>
        </p:blipFill>
        <p:spPr bwMode="auto">
          <a:xfrm>
            <a:off x="827584" y="1196752"/>
            <a:ext cx="6768752" cy="5076564"/>
          </a:xfrm>
          <a:prstGeom prst="rect">
            <a:avLst/>
          </a:prstGeom>
          <a:noFill/>
        </p:spPr>
      </p:pic>
      <p:pic>
        <p:nvPicPr>
          <p:cNvPr id="5" name="3 Marcador de contenido"/>
          <p:cNvPicPr>
            <a:picLocks noGrp="1"/>
          </p:cNvPicPr>
          <p:nvPr>
            <p:ph idx="1"/>
          </p:nvPr>
        </p:nvPicPr>
        <p:blipFill rotWithShape="1">
          <a:blip r:embed="rId3" cstate="print"/>
          <a:srcRect l="8826" t="16971" r="47895" b="42978"/>
          <a:stretch/>
        </p:blipFill>
        <p:spPr bwMode="auto">
          <a:xfrm>
            <a:off x="4067944" y="260648"/>
            <a:ext cx="4752528" cy="295232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340</Words>
  <Application>Microsoft Office PowerPoint</Application>
  <PresentationFormat>Presentación en pantalla (4:3)</PresentationFormat>
  <Paragraphs>14</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http://www.youtube.com/watch?v=-3ShVeJWNUA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m&amp;s</dc:creator>
  <cp:lastModifiedBy>LENOVO</cp:lastModifiedBy>
  <cp:revision>10</cp:revision>
  <dcterms:created xsi:type="dcterms:W3CDTF">2015-11-19T17:55:56Z</dcterms:created>
  <dcterms:modified xsi:type="dcterms:W3CDTF">2015-11-26T17:44:21Z</dcterms:modified>
</cp:coreProperties>
</file>